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3c5e8f9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13c5e8f94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9e9f770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a9e9f7706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3c5e8f9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13c5e8f94b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a039ee0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aa039ee0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Mariana Gonçalves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3c5e8f94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13c5e8f94b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9e9f770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a9e9f7706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3c5e8f9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13c5e8f94b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9e9f770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a9e9f7706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3c5e8f9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13c5e8f94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3c5e8f94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13c5e8f94b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3c5e8f94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13c5e8f94b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92318"/>
            <a:ext cx="9144000" cy="469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150" rotWithShape="0" algn="ctr" sy="102150">
              <a:srgbClr val="000000">
                <a:alpha val="1686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399" y="4837383"/>
            <a:ext cx="1285203" cy="26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" name="Google Shape;59;p14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Círculo&#10;&#10;Descrição gerada automaticamente"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SECTION_HEADER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Círculo&#10;&#10;Descrição gerada automaticamente"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Padrão do plano de fundo, Círculo&#10;&#10;Descrição gerada automaticamente"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0" y="92318"/>
            <a:ext cx="9144000" cy="469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150" rotWithShape="0" algn="ctr" sy="102150">
              <a:srgbClr val="000000">
                <a:alpha val="1686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399" y="4837383"/>
            <a:ext cx="1285203" cy="26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Círculo&#10;&#10;Descrição gerada automaticamente" id="98" name="Google Shape;9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Círculo&#10;&#10;Descrição gerada automaticamente"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Padrão do plano de fundo, Círculo&#10;&#10;Descrição gerada automaticamente" id="113" name="Google Shape;11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115" name="Google Shape;11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8" name="Google Shape;128;p25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6" name="Google Shape;136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9.jpg"/><Relationship Id="rId13" Type="http://schemas.openxmlformats.org/officeDocument/2006/relationships/image" Target="../media/image15.jpg"/><Relationship Id="rId1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marialuizamance@hotmail.com" TargetMode="External"/><Relationship Id="rId4" Type="http://schemas.openxmlformats.org/officeDocument/2006/relationships/image" Target="../media/image14.jpg"/><Relationship Id="rId9" Type="http://schemas.openxmlformats.org/officeDocument/2006/relationships/image" Target="../media/image3.jpg"/><Relationship Id="rId14" Type="http://schemas.openxmlformats.org/officeDocument/2006/relationships/image" Target="../media/image12.png"/><Relationship Id="rId5" Type="http://schemas.openxmlformats.org/officeDocument/2006/relationships/image" Target="../media/image2.jpg"/><Relationship Id="rId6" Type="http://schemas.openxmlformats.org/officeDocument/2006/relationships/image" Target="../media/image6.jpg"/><Relationship Id="rId7" Type="http://schemas.openxmlformats.org/officeDocument/2006/relationships/image" Target="../media/image4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2749"/>
            <a:ext cx="9144000" cy="51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600" y="-1475"/>
            <a:ext cx="2268425" cy="22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/>
        </p:nvSpPr>
        <p:spPr>
          <a:xfrm>
            <a:off x="425334" y="451150"/>
            <a:ext cx="4461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REFERENCIAL </a:t>
            </a: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TEÓRICO</a:t>
            </a:r>
            <a:endParaRPr sz="1100"/>
          </a:p>
        </p:txBody>
      </p:sp>
      <p:sp>
        <p:nvSpPr>
          <p:cNvPr id="249" name="Google Shape;249;p38"/>
          <p:cNvSpPr txBox="1"/>
          <p:nvPr/>
        </p:nvSpPr>
        <p:spPr>
          <a:xfrm>
            <a:off x="312150" y="874275"/>
            <a:ext cx="8519700" cy="39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COSTA, Mariana. Com pandemia, vendas pela internet crescem 27% e atingem R$ 161 bi em 2021. Estado de Minas, 02 fev. 2022. Disponível em: https://www.em.com.br/app/noticia/economia/2022/02/02/internas_economia,1342064/com-pandemia-vendas-pela-internet-crescem-27-e-atingem-r-161-bi-em-2021.shtml. Acesso: 29 out. 2022.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RONDINELLI, Julia. Famílias das classes C e D começaram a comprar pela internet na pandemia. E-commerce Brasil, 06 jan. 2022. Disponível em: https://www.ecommercebrasil.com.br/noticias/classes-c-e-d-comecaram-a-comprar-pela-internet-na-pandemia. Acesso em: 01 nov. 2022.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TECBAN. Sobre nós. Site da empresa. Disponível em https://www.tecban.com.br/sobre-nos/. Acesso: 30 out. 2022.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BARBOSA, Ernesto. Entregas limpas + smart lockers = a cidade agradece. E-commerce Brasil, 8 dez. 2021. Disponível em: https://www.ecommercebrasil.com.br/artigos/entregas-limpas-smart-lockers. </a:t>
            </a:r>
            <a:r>
              <a:rPr lang="pt-B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Acesso em: 01 nov. 2022.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BLOGDAVIBRA. Conheça a Região da Brasilândia, na Zona Norte de São Paulo, 25 mar. 2020. Disponível em: https://blog.vibraresidencial.com.br/conheca-a-brasilandia-bairro-da-zona-norte-de-sao-paulo/. Acesso em 05 dez. 2022.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AGÊNCIA BRASIL. Cerca de 9% da população da cidade de São Paulo vivem em favelas. Época Negócios, 23 nov. 2021. Disponível em: https://epocanegocios.globo.com/brasil/noticia/2022/11/cerca-de-9percent-da-populacao-da-cidade-de-sao-paulo-vivem-em-favelas.ghtml. Acesso em 05 dez. 2022.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9"/>
            <a:ext cx="9144000" cy="5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/>
        </p:nvSpPr>
        <p:spPr>
          <a:xfrm>
            <a:off x="3386419" y="3764719"/>
            <a:ext cx="408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OBRIGADO.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0" y="-32550"/>
            <a:ext cx="9144000" cy="5208600"/>
          </a:xfrm>
          <a:prstGeom prst="rect">
            <a:avLst/>
          </a:prstGeom>
          <a:solidFill>
            <a:srgbClr val="F783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/>
        </p:nvSpPr>
        <p:spPr>
          <a:xfrm>
            <a:off x="1473375" y="-184950"/>
            <a:ext cx="6009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Universidade Anhembi Morumbi - Campus Paulista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Squad Inteligência Competitiva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133200" y="1024650"/>
            <a:ext cx="4264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marialuizamance@hotmail.com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carinazambrana95@gmail.com  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liana.pecanha@animaeducacao.com.br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-72856" y="3877225"/>
            <a:ext cx="146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Dra. Liana Peçanha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Orientadora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1143524" y="4575925"/>
            <a:ext cx="166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Msc. Gustavo Custódio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Coorientador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6010344" y="2398950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Carina Zambrana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17219" y="2398950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Maria Luiza Mance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2600444" y="38040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 Carvalho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3746619" y="47184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Eliel Ribeiro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5121406" y="39564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Mariana Gonçalves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6422856" y="4718500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Pedro Sena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7642356" y="38802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Taiane Dias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7630631" y="18990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Vitória Nunes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4">
            <a:alphaModFix/>
          </a:blip>
          <a:srcRect b="16251" l="0" r="0" t="1626"/>
          <a:stretch/>
        </p:blipFill>
        <p:spPr>
          <a:xfrm>
            <a:off x="4133625" y="1154250"/>
            <a:ext cx="12315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6550" y="2729963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6750" y="1154250"/>
            <a:ext cx="12315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2024" y="2653775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65600" y="2577575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4349" y="672575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1775" y="3491975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442" y="2635117"/>
            <a:ext cx="12417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56375" y="3333825"/>
            <a:ext cx="12417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91462" y="3491963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160201" y="-164486"/>
            <a:ext cx="1464300" cy="119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 flipH="1">
            <a:off x="481222" y="362175"/>
            <a:ext cx="3976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DOR A SER SOLUCIONADA</a:t>
            </a:r>
            <a:endParaRPr b="1"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699998">
            <a:off x="3905707" y="1507976"/>
            <a:ext cx="7437085" cy="110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815925" y="1470750"/>
            <a:ext cx="761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Aumento significativo das vendas via 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brasileiro de 26,9% em 2021 (COSTA, 2022). 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1075575" y="3768438"/>
            <a:ext cx="7095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entregar com rapidez, segurança e diferencial?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815925" y="2603027"/>
            <a:ext cx="761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Pesquisa mostra que 82% de brasileiros das classes C e D pretendem continuar comprando online mesmo após o fim da pandemia. (RONDINELLI, 2022)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 flipH="1">
            <a:off x="3077423" y="529475"/>
            <a:ext cx="4725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PRODUTO / </a:t>
            </a: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RELEVÂNCIA</a:t>
            </a:r>
            <a:endParaRPr b="1"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703500" y="1517575"/>
            <a:ext cx="45858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Dispositivo de </a:t>
            </a: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Cliente atualizado no acompanhamento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Possibilidade de escolha do melhor ponto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Segurança na entrega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Credibilidade da TecBan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Agilidade e autonomia do cliente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0" l="5938" r="61160" t="0"/>
          <a:stretch/>
        </p:blipFill>
        <p:spPr>
          <a:xfrm>
            <a:off x="484900" y="0"/>
            <a:ext cx="229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000" y="1907925"/>
            <a:ext cx="1820000" cy="32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/>
        </p:nvSpPr>
        <p:spPr>
          <a:xfrm flipH="1">
            <a:off x="2282101" y="347825"/>
            <a:ext cx="6712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SEGMENTO DE MERCADO E BENEFICIADOS</a:t>
            </a:r>
            <a:endParaRPr b="1"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2967750" y="1386450"/>
            <a:ext cx="5816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Potencialidade com o setor de varejo 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online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Evita viagens perdidas pela ausência do consumidor.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Redução de até 35% nos custos da entrega (MAREK, apud BARBOSA, 2021).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Permite retirada no local desejado.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1158275" y="1774425"/>
            <a:ext cx="14475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7834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3600">
              <a:solidFill>
                <a:srgbClr val="F783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2193491" y="2012475"/>
            <a:ext cx="4585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Revisão da literatura sobre </a:t>
            </a:r>
            <a:r>
              <a:rPr i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locker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 flipH="1">
            <a:off x="3118931" y="350456"/>
            <a:ext cx="2744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 b="1"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311619">
            <a:off x="7948799" y="-1567772"/>
            <a:ext cx="7164957" cy="822642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1158275" y="2614825"/>
            <a:ext cx="14475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7834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3600">
              <a:solidFill>
                <a:srgbClr val="F783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158275" y="3379025"/>
            <a:ext cx="14475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7834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3600">
              <a:solidFill>
                <a:srgbClr val="F783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2193500" y="2786550"/>
            <a:ext cx="5100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Dados secundários para análise de localidades movimentadas / estratégicas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2193491" y="3617075"/>
            <a:ext cx="4585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Estudo exploratório com entrevistas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971550" y="569025"/>
            <a:ext cx="72009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Avaliação do segmento de 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lockers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expansão mercadológica com a TecBan.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/>
        </p:nvSpPr>
        <p:spPr>
          <a:xfrm>
            <a:off x="4219444" y="401644"/>
            <a:ext cx="408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SOLUÇÃO PROPOSTA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2390375" y="987825"/>
            <a:ext cx="6818400" cy="4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●"/>
            </a:pPr>
            <a:r>
              <a:rPr b="1" lang="pt-BR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Pontos estratégicos de retirada, considerando metrô e localidades com classe C e D.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 a Agência Brasil (apud ÉPOCA NEGÓCIOS, 2021), aproximadamente 25,1% dos habitantes da Brasilândia moram em favelas sendo que o número estimado de seus habitantes em 2020 era cerca de 280 mil (BLOGDAVIBRA, 2020).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Linha 4 - Amarela do metrô de SP com média de 516 mil pessoas transportadas mensalmente (VIAQUATRO,2022).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●"/>
            </a:pPr>
            <a:r>
              <a:rPr b="1" lang="pt-BR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1" lang="pt-BR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tilização como guarda-volumes em eventos.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Allianz Parque com média de 50 eventos anuais com até 55 mil pessoas (PALMEIRAS, 2022).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2548029" y="430475"/>
            <a:ext cx="5009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CONCORRENTES</a:t>
            </a:r>
            <a:r>
              <a:rPr b="1" i="0" lang="pt-BR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34" name="Google Shape;234;p36"/>
          <p:cNvSpPr txBox="1"/>
          <p:nvPr/>
        </p:nvSpPr>
        <p:spPr>
          <a:xfrm>
            <a:off x="2915000" y="1451650"/>
            <a:ext cx="6079800" cy="26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Mercado de 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lockers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 ascensão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Diversos concorrentes com atuações em ramos diferentes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Empresas com parcerias e vários pontos de retirada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EntregaAli, Handover, CliqueRetire, Expert Locker, Limelocker, Keeys Smart Lockers, Laurenti, Lockers do Brasil…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311619">
            <a:off x="3659097" y="1793092"/>
            <a:ext cx="7164957" cy="822642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319955" y="609600"/>
            <a:ext cx="5259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TECNOLOGIAS / DESAFIOS</a:t>
            </a:r>
            <a:endParaRPr sz="1100"/>
          </a:p>
        </p:txBody>
      </p:sp>
      <p:sp>
        <p:nvSpPr>
          <p:cNvPr id="242" name="Google Shape;242;p37"/>
          <p:cNvSpPr txBox="1"/>
          <p:nvPr/>
        </p:nvSpPr>
        <p:spPr>
          <a:xfrm>
            <a:off x="319950" y="2279575"/>
            <a:ext cx="85041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Abertura do locker através do código por WhatsApp.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 de diferencial na segurança e localidades.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de utilização como entrega e guarda-volumes.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Funcionalidade 24 horas.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Desafio de buscar outras formas seguras para abertura.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Desafio com o tempo para aproximação com favelas.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